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57" r:id="rId6"/>
    <p:sldId id="258" r:id="rId7"/>
    <p:sldId id="265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1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682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D4FEE-83F4-420E-AE82-388FF8B76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3E5129-7E92-4162-96A3-BC02B67E7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703BE0-3B70-4C0A-8223-6037F957A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0721-DA17-486F-B698-E758E735DE9C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0B199D-669B-43E2-A63B-26E2968C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B342F1-DE9C-4C76-99CE-E20B3E7D1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C139-127F-415D-B15C-05EF6A60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334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5CAEB-0FFE-45BF-98E9-BBDF1ADE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68B4F5-DC05-4688-8D7D-C1A04D2DF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21E3C5-0AB0-4CE9-A967-D505B055E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0721-DA17-486F-B698-E758E735DE9C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D7908D-7E3A-4EA4-86E3-18B589E8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9E8658-CEB0-4C05-9C2E-20A444A8E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C139-127F-415D-B15C-05EF6A60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54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3B12B4A-5109-4B78-BA30-4DC3BAFD36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2CF34E-480A-4D00-9D4D-7654E716E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CB4232-CC95-435C-AD82-99A96D514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0721-DA17-486F-B698-E758E735DE9C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ADFF9-594B-4F8D-9220-2C62B6667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FC191-4F0D-4E5B-AED7-34CD71AF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C139-127F-415D-B15C-05EF6A60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03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2B1798-F9ED-4880-BB09-08DC2DE2B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433419-6793-4199-B1C7-0247BE29D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198265-D149-4C79-A30D-3EE64456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0721-DA17-486F-B698-E758E735DE9C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E4C02B-1EB8-4DF2-BAA5-6A1EE600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3E30E6-4332-47F5-A8C8-A462136C1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C139-127F-415D-B15C-05EF6A60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98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788BDF-1105-4FF6-BBD7-77146DBAE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328DD6-9463-440C-93FA-B01FA6DD2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49D00D-4EB2-494A-8AF1-20E6589BB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0721-DA17-486F-B698-E758E735DE9C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3A80FC-6457-43FF-88DE-700DD77A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F42721-BCA0-4651-9B51-F82681FDE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C139-127F-415D-B15C-05EF6A60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765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614A1-C1C6-41C8-BFDE-EA003F67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D00442-FE5A-4494-B587-089950DFB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65DCF1-C920-4086-B6FE-E2DB096EE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5900DB-2AF5-4277-A8E5-812406E1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0721-DA17-486F-B698-E758E735DE9C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102C20-958F-4132-8FC2-0341513D4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980FC8-E5CF-41AE-B5B1-5B6F2D15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C139-127F-415D-B15C-05EF6A60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02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B2A25-35C4-4446-9615-0D4AC7E86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41ADD9-2147-435D-906E-F5C7CBCAF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A52B57-23F6-46F3-A170-1169D7858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E3F40B-5689-43F6-B161-43C64B96E5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1F5E858-7CAF-4668-8B24-C800D53D16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333BA70-6958-45E1-8F7B-2B4DFD3CE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0721-DA17-486F-B698-E758E735DE9C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E94F7FE-3BC0-4D30-9817-AF7A9424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00E77AD-455F-4F86-959F-5C65803B8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C139-127F-415D-B15C-05EF6A60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719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0313E-7CDD-4858-BB0A-B6ACB7EE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87A6D5-3FF8-4341-AE20-3BC3E2541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0721-DA17-486F-B698-E758E735DE9C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02EF9A-A997-4EA8-8743-88BA52F5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D2D7A4-5DCF-452B-AAF7-30E1D354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C139-127F-415D-B15C-05EF6A60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536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F8D94E-E30F-4575-8F77-C1A693E1C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0721-DA17-486F-B698-E758E735DE9C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61B08D-36C1-421E-8B4A-9BF8AF29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06083B-FE1F-4173-B4C5-01D00414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C139-127F-415D-B15C-05EF6A60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89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7FF503-A5F4-42F1-919B-B3CC9F319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CFACEB-D80D-4D7E-9343-44D37385C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CC1FDC-27D1-4BDB-85EB-D4238B137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280E55-5CC2-4E07-B830-F446C365F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0721-DA17-486F-B698-E758E735DE9C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8793B9-62DC-4B64-8BA3-2FB576D4E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79A554-6F45-4E5B-92EF-5C2F1C03A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C139-127F-415D-B15C-05EF6A60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9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B77DD0-A318-40B7-9C6A-853408CB4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08D539B-045B-47D2-AEFF-24BCCE988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FAAF2B-B656-46B1-94DC-71007F7E6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EAC46F-8D3D-4F7A-AC54-1D4179EE2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80721-DA17-486F-B698-E758E735DE9C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048580-F0DC-40A9-A0D4-F68CDC9D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940CD7-90A0-4C17-9A3E-6F668FF7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BC139-127F-415D-B15C-05EF6A60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57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F3B1D5-79E3-43F9-99A6-CAB8580C8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F6ED6E-BAE6-4785-80DD-2A46718B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903C20-9F07-41A3-8B8A-286C83DCBD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80721-DA17-486F-B698-E758E735DE9C}" type="datetimeFigureOut">
              <a:rPr lang="zh-CN" altLang="en-US" smtClean="0"/>
              <a:t>2020/8/10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323C30-F0D2-473C-BF88-874918D2E0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17E50-7684-415E-B917-6EEBF602F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BC139-127F-415D-B15C-05EF6A600D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89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4347D-13D9-4869-8833-909BF6BFBA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Opening  a restaurant in Edmonton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647B20-DF39-4755-A479-BD1F6462E8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85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A017D9-C664-47D1-8052-59630132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 and future directions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909DFE-61C1-49A9-B45D-26AD33338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000"/>
            <a:ext cx="10515600" cy="4351338"/>
          </a:xfrm>
        </p:spPr>
        <p:txBody>
          <a:bodyPr/>
          <a:lstStyle/>
          <a:p>
            <a:r>
              <a:rPr lang="en-US" altLang="zh-CN" dirty="0"/>
              <a:t>Construct visualizations to select target customer segment</a:t>
            </a:r>
          </a:p>
          <a:p>
            <a:r>
              <a:rPr lang="en-US" altLang="zh-CN" dirty="0"/>
              <a:t>Built useful models to evaluate neighborhoods of Edmonton</a:t>
            </a:r>
          </a:p>
          <a:p>
            <a:r>
              <a:rPr lang="en-US" altLang="zh-CN" dirty="0"/>
              <a:t>Explore the venues in neighborhoods of Edmonton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8157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6396B-6C4C-4D33-AF03-2BBB8B7D1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acquisition and cleaning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861545-F1C3-4066-815C-73BDCC3DA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等线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eographical coordinates and relative information of the neighborhoods are scraped from the </a:t>
            </a:r>
            <a:r>
              <a:rPr lang="en-US" altLang="zh-CN" sz="24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City of Edmonton open data bank</a:t>
            </a:r>
          </a:p>
          <a:p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Information about the distribution of population by their age, sex, income, education, religion, race are scraped from </a:t>
            </a:r>
            <a:r>
              <a:rPr lang="en-US" altLang="zh-CN" sz="24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City of Edmonton and Statistic Canada</a:t>
            </a:r>
            <a:r>
              <a:rPr lang="en-US" altLang="zh-CN" sz="2400" b="1" dirty="0">
                <a:latin typeface="等线" panose="02010600030101010101" pitchFamily="2" charset="-122"/>
                <a:cs typeface="Times New Roman" panose="02020603050405020304" pitchFamily="18" charset="0"/>
              </a:rPr>
              <a:t> open data bank</a:t>
            </a:r>
            <a:endParaRPr lang="en-US" altLang="zh-CN" sz="2400" dirty="0">
              <a:effectLst/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location and other information about various venues in Edmonton are scraped from </a:t>
            </a:r>
            <a:r>
              <a:rPr lang="en-US" altLang="zh-CN" sz="24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Foursquare, Yelp and Zomato explore API</a:t>
            </a:r>
          </a:p>
          <a:p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Only focused on </a:t>
            </a:r>
            <a:r>
              <a:rPr lang="en-US" altLang="zh-CN" sz="2400" dirty="0" err="1">
                <a:latin typeface="等线" panose="02010600030101010101" pitchFamily="2" charset="-122"/>
                <a:cs typeface="Times New Roman" panose="02020603050405020304" pitchFamily="18" charset="0"/>
              </a:rPr>
              <a:t>neighbourhood</a:t>
            </a:r>
            <a:r>
              <a:rPr lang="en-US" altLang="zh-CN" sz="2400" dirty="0">
                <a:latin typeface="等线" panose="02010600030101010101" pitchFamily="2" charset="-122"/>
                <a:cs typeface="Times New Roman" panose="02020603050405020304" pitchFamily="18" charset="0"/>
              </a:rPr>
              <a:t> within 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developing, established, and mature areas (includes central core areas and downtown area)</a:t>
            </a:r>
          </a:p>
          <a:p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Consist neighborhoods with different names in time period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9040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F5AF62-61F3-4951-8944-EE96B215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 it a safe place to startup a business?</a:t>
            </a:r>
            <a:endParaRPr lang="zh-CN" altLang="en-US" dirty="0"/>
          </a:p>
        </p:txBody>
      </p:sp>
      <p:pic>
        <p:nvPicPr>
          <p:cNvPr id="4" name="内容占位符 3" descr="地图上有字&#10;&#10;描述已自动生成">
            <a:extLst>
              <a:ext uri="{FF2B5EF4-FFF2-40B4-BE49-F238E27FC236}">
                <a16:creationId xmlns:a16="http://schemas.microsoft.com/office/drawing/2014/main" id="{16F530B6-B7A5-4117-923C-D60238445AC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01178"/>
            <a:ext cx="4221846" cy="3871295"/>
          </a:xfrm>
          <a:prstGeom prst="rect">
            <a:avLst/>
          </a:prstGeom>
        </p:spPr>
      </p:pic>
      <p:pic>
        <p:nvPicPr>
          <p:cNvPr id="5" name="图片 4" descr="地图上有字&#10;&#10;描述已自动生成">
            <a:extLst>
              <a:ext uri="{FF2B5EF4-FFF2-40B4-BE49-F238E27FC236}">
                <a16:creationId xmlns:a16="http://schemas.microsoft.com/office/drawing/2014/main" id="{780DDA9E-E881-474D-980E-43FA6C6C3A4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945" y="2501177"/>
            <a:ext cx="4968181" cy="38712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BD3E1E-5DA2-403D-9D74-A1FB17369E85}"/>
              </a:ext>
            </a:extLst>
          </p:cNvPr>
          <p:cNvSpPr txBox="1"/>
          <p:nvPr/>
        </p:nvSpPr>
        <p:spPr>
          <a:xfrm>
            <a:off x="838199" y="1428447"/>
            <a:ext cx="9344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Yes! </a:t>
            </a:r>
            <a:r>
              <a:rPr lang="en-US" altLang="zh-CN" sz="24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Low violation incident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rate and </a:t>
            </a:r>
            <a:r>
              <a:rPr lang="en-US" altLang="zh-CN" sz="24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decreasing violation incident number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86291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C02082-6572-40ED-B7E5-E2988FF4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 it a proper place to startup a business? </a:t>
            </a:r>
            <a:endParaRPr lang="zh-CN" altLang="en-US" dirty="0"/>
          </a:p>
        </p:txBody>
      </p:sp>
      <p:pic>
        <p:nvPicPr>
          <p:cNvPr id="4" name="内容占位符 3" descr="地图的截图&#10;&#10;描述已自动生成">
            <a:extLst>
              <a:ext uri="{FF2B5EF4-FFF2-40B4-BE49-F238E27FC236}">
                <a16:creationId xmlns:a16="http://schemas.microsoft.com/office/drawing/2014/main" id="{E75D8904-4EB7-48F9-A35D-04CDE589C3D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"/>
          <a:stretch/>
        </p:blipFill>
        <p:spPr bwMode="auto">
          <a:xfrm>
            <a:off x="838200" y="1690688"/>
            <a:ext cx="3805428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 descr="地图的截图&#10;&#10;描述已自动生成">
            <a:extLst>
              <a:ext uri="{FF2B5EF4-FFF2-40B4-BE49-F238E27FC236}">
                <a16:creationId xmlns:a16="http://schemas.microsoft.com/office/drawing/2014/main" id="{3EA3A4D0-D2C2-4F3F-A823-E9A83A0683A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20" y="2724567"/>
            <a:ext cx="5437216" cy="33174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EF51D2F-B420-4B9E-AB44-09DE295BEC98}"/>
              </a:ext>
            </a:extLst>
          </p:cNvPr>
          <p:cNvSpPr txBox="1"/>
          <p:nvPr/>
        </p:nvSpPr>
        <p:spPr>
          <a:xfrm>
            <a:off x="5036820" y="1792129"/>
            <a:ext cx="5247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Yes! There are </a:t>
            </a:r>
            <a:r>
              <a:rPr lang="en-US" altLang="zh-CN" sz="24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increasing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numbers of people </a:t>
            </a:r>
            <a:r>
              <a:rPr lang="en-US" altLang="zh-CN" sz="24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moving in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to this city.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2187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AACDC-F515-4427-89A5-FD894145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95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Who will the target customers be?</a:t>
            </a:r>
            <a:endParaRPr lang="zh-CN" altLang="en-US" dirty="0"/>
          </a:p>
        </p:txBody>
      </p:sp>
      <p:pic>
        <p:nvPicPr>
          <p:cNvPr id="5" name="内容占位符 4" descr="地图上有字&#10;&#10;描述已自动生成">
            <a:extLst>
              <a:ext uri="{FF2B5EF4-FFF2-40B4-BE49-F238E27FC236}">
                <a16:creationId xmlns:a16="http://schemas.microsoft.com/office/drawing/2014/main" id="{929EB90C-2BCA-40A9-8119-E71CCBEA0EB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047009"/>
            <a:ext cx="4145972" cy="2332033"/>
          </a:xfrm>
          <a:prstGeom prst="rect">
            <a:avLst/>
          </a:prstGeom>
        </p:spPr>
      </p:pic>
      <p:pic>
        <p:nvPicPr>
          <p:cNvPr id="7" name="图片 6" descr="地图上有字&#10;&#10;描述已自动生成">
            <a:extLst>
              <a:ext uri="{FF2B5EF4-FFF2-40B4-BE49-F238E27FC236}">
                <a16:creationId xmlns:a16="http://schemas.microsoft.com/office/drawing/2014/main" id="{7357D218-DE92-4115-9508-6C96C03F028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4456247"/>
            <a:ext cx="4145972" cy="22383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614F39B-6391-445F-964A-68CD9F1B5575}"/>
              </a:ext>
            </a:extLst>
          </p:cNvPr>
          <p:cNvSpPr txBox="1"/>
          <p:nvPr/>
        </p:nvSpPr>
        <p:spPr>
          <a:xfrm>
            <a:off x="443924" y="1153325"/>
            <a:ext cx="10076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1. Single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or </a:t>
            </a:r>
            <a:r>
              <a:rPr lang="en-US" altLang="zh-CN" sz="24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no child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                              </a:t>
            </a:r>
            <a:r>
              <a:rPr lang="en-US" altLang="zh-CN" sz="24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Millennials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AEFFDFA-F5D2-4D12-A92F-11FD8B0272A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"/>
          <a:stretch/>
        </p:blipFill>
        <p:spPr>
          <a:xfrm>
            <a:off x="5859087" y="1969803"/>
            <a:ext cx="4033059" cy="2486443"/>
          </a:xfrm>
          <a:prstGeom prst="rect">
            <a:avLst/>
          </a:prstGeom>
        </p:spPr>
      </p:pic>
      <p:pic>
        <p:nvPicPr>
          <p:cNvPr id="10" name="图片 9" descr="手机截图图社交软件的信息&#10;&#10;描述已自动生成">
            <a:extLst>
              <a:ext uri="{FF2B5EF4-FFF2-40B4-BE49-F238E27FC236}">
                <a16:creationId xmlns:a16="http://schemas.microsoft.com/office/drawing/2014/main" id="{3B5AFB5B-94A7-432C-8ED1-5BC12885FF2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87" y="4700086"/>
            <a:ext cx="5274310" cy="196469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C75F6B1-8B62-4ADB-AE88-37FC90BC72ED}"/>
              </a:ext>
            </a:extLst>
          </p:cNvPr>
          <p:cNvSpPr/>
          <p:nvPr/>
        </p:nvSpPr>
        <p:spPr>
          <a:xfrm>
            <a:off x="5866707" y="3246121"/>
            <a:ext cx="1829494" cy="1210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FA9D119-CF32-4A94-8A4F-618B4A77FB7A}"/>
              </a:ext>
            </a:extLst>
          </p:cNvPr>
          <p:cNvSpPr/>
          <p:nvPr/>
        </p:nvSpPr>
        <p:spPr>
          <a:xfrm>
            <a:off x="7265670" y="4684687"/>
            <a:ext cx="986789" cy="18081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307D84-A4D9-40B6-90C0-1E4DD9506F80}"/>
              </a:ext>
            </a:extLst>
          </p:cNvPr>
          <p:cNvSpPr txBox="1"/>
          <p:nvPr/>
        </p:nvSpPr>
        <p:spPr>
          <a:xfrm>
            <a:off x="443923" y="1591802"/>
            <a:ext cx="10076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. Middle income class, </a:t>
            </a:r>
            <a:r>
              <a:rPr lang="en-US" altLang="zh-CN" sz="24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with</a:t>
            </a:r>
            <a:r>
              <a:rPr lang="en-US" altLang="zh-CN" sz="24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university+ education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0644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9CDB5B-8FC6-456B-8762-5E9348FB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Where can you serve your guests?</a:t>
            </a:r>
            <a:endParaRPr lang="zh-CN" altLang="en-US" dirty="0"/>
          </a:p>
        </p:txBody>
      </p:sp>
      <p:pic>
        <p:nvPicPr>
          <p:cNvPr id="25" name="内容占位符 4" descr="图片包含 电脑, 桌子, 大, 灯光&#10;&#10;描述已自动生成">
            <a:extLst>
              <a:ext uri="{FF2B5EF4-FFF2-40B4-BE49-F238E27FC236}">
                <a16:creationId xmlns:a16="http://schemas.microsoft.com/office/drawing/2014/main" id="{999F0738-C388-4A1E-B111-D4FAC9FB2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1910557"/>
            <a:ext cx="8070279" cy="3665538"/>
          </a:xfrm>
        </p:spPr>
      </p:pic>
      <p:sp>
        <p:nvSpPr>
          <p:cNvPr id="26" name="椭圆 25">
            <a:extLst>
              <a:ext uri="{FF2B5EF4-FFF2-40B4-BE49-F238E27FC236}">
                <a16:creationId xmlns:a16="http://schemas.microsoft.com/office/drawing/2014/main" id="{1D8F1C93-EA78-4758-A268-C9CF39C3B02E}"/>
              </a:ext>
            </a:extLst>
          </p:cNvPr>
          <p:cNvSpPr/>
          <p:nvPr/>
        </p:nvSpPr>
        <p:spPr>
          <a:xfrm>
            <a:off x="2530190" y="1892300"/>
            <a:ext cx="790575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4319920F-4506-48B8-ACC6-EE06B8A65150}"/>
              </a:ext>
            </a:extLst>
          </p:cNvPr>
          <p:cNvSpPr/>
          <p:nvPr/>
        </p:nvSpPr>
        <p:spPr>
          <a:xfrm>
            <a:off x="5902040" y="1892300"/>
            <a:ext cx="435118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D723FED-3FA9-442E-B50D-F8FB025E0296}"/>
              </a:ext>
            </a:extLst>
          </p:cNvPr>
          <p:cNvSpPr/>
          <p:nvPr/>
        </p:nvSpPr>
        <p:spPr>
          <a:xfrm>
            <a:off x="6337158" y="1901825"/>
            <a:ext cx="584057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D13BA21-680B-4AAF-BF64-66722023FDF4}"/>
              </a:ext>
            </a:extLst>
          </p:cNvPr>
          <p:cNvSpPr/>
          <p:nvPr/>
        </p:nvSpPr>
        <p:spPr>
          <a:xfrm>
            <a:off x="5392453" y="1927225"/>
            <a:ext cx="584057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59E0BCA-442B-4F72-A8FC-B6587F3D82AF}"/>
              </a:ext>
            </a:extLst>
          </p:cNvPr>
          <p:cNvSpPr/>
          <p:nvPr/>
        </p:nvSpPr>
        <p:spPr>
          <a:xfrm>
            <a:off x="6921215" y="1911350"/>
            <a:ext cx="435118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94472BC6-5D17-4070-8426-F18B0BD115FB}"/>
              </a:ext>
            </a:extLst>
          </p:cNvPr>
          <p:cNvCxnSpPr>
            <a:cxnSpLocks/>
          </p:cNvCxnSpPr>
          <p:nvPr/>
        </p:nvCxnSpPr>
        <p:spPr>
          <a:xfrm flipV="1">
            <a:off x="3050223" y="1779588"/>
            <a:ext cx="375047" cy="12065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B3599D7-B4BC-42CF-805A-60D6ADCA79F2}"/>
              </a:ext>
            </a:extLst>
          </p:cNvPr>
          <p:cNvCxnSpPr>
            <a:cxnSpLocks/>
          </p:cNvCxnSpPr>
          <p:nvPr/>
        </p:nvCxnSpPr>
        <p:spPr>
          <a:xfrm flipV="1">
            <a:off x="5631498" y="1797050"/>
            <a:ext cx="375047" cy="12065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E2E20C4-4FC7-43A5-B157-CB7795E0C4F7}"/>
              </a:ext>
            </a:extLst>
          </p:cNvPr>
          <p:cNvCxnSpPr>
            <a:cxnSpLocks/>
          </p:cNvCxnSpPr>
          <p:nvPr/>
        </p:nvCxnSpPr>
        <p:spPr>
          <a:xfrm flipV="1">
            <a:off x="6149634" y="1770857"/>
            <a:ext cx="375047" cy="12065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8668D35F-6D05-45BB-B0AD-09F22FE1AF5F}"/>
              </a:ext>
            </a:extLst>
          </p:cNvPr>
          <p:cNvCxnSpPr>
            <a:cxnSpLocks/>
          </p:cNvCxnSpPr>
          <p:nvPr/>
        </p:nvCxnSpPr>
        <p:spPr>
          <a:xfrm flipV="1">
            <a:off x="6689741" y="1789907"/>
            <a:ext cx="375047" cy="12065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1BCD986-3666-4FEA-8AF5-C99B56CAD68D}"/>
              </a:ext>
            </a:extLst>
          </p:cNvPr>
          <p:cNvCxnSpPr>
            <a:cxnSpLocks/>
          </p:cNvCxnSpPr>
          <p:nvPr/>
        </p:nvCxnSpPr>
        <p:spPr>
          <a:xfrm flipV="1">
            <a:off x="7152689" y="1800225"/>
            <a:ext cx="375047" cy="12065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A233E92A-6633-47D6-8F91-96A45AB59E80}"/>
              </a:ext>
            </a:extLst>
          </p:cNvPr>
          <p:cNvSpPr txBox="1"/>
          <p:nvPr/>
        </p:nvSpPr>
        <p:spPr>
          <a:xfrm>
            <a:off x="3123783" y="1468715"/>
            <a:ext cx="79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≥</a:t>
            </a:r>
            <a:r>
              <a:rPr lang="en-US" altLang="zh-CN" dirty="0">
                <a:solidFill>
                  <a:srgbClr val="FF0000"/>
                </a:solidFill>
              </a:rPr>
              <a:t>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3A64EFB-9270-4B01-AC25-51829182D3AF}"/>
              </a:ext>
            </a:extLst>
          </p:cNvPr>
          <p:cNvSpPr txBox="1"/>
          <p:nvPr/>
        </p:nvSpPr>
        <p:spPr>
          <a:xfrm>
            <a:off x="5465648" y="1489908"/>
            <a:ext cx="79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≥</a:t>
            </a:r>
            <a:r>
              <a:rPr lang="en-US" altLang="zh-CN" dirty="0">
                <a:solidFill>
                  <a:srgbClr val="FF0000"/>
                </a:solidFill>
              </a:rPr>
              <a:t>45%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23B96C8-18B2-4D29-9AE9-2F67AF2BEFFF}"/>
              </a:ext>
            </a:extLst>
          </p:cNvPr>
          <p:cNvSpPr txBox="1"/>
          <p:nvPr/>
        </p:nvSpPr>
        <p:spPr>
          <a:xfrm>
            <a:off x="6094446" y="1479193"/>
            <a:ext cx="79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≥</a:t>
            </a:r>
            <a:r>
              <a:rPr lang="en-US" altLang="zh-CN" dirty="0">
                <a:solidFill>
                  <a:srgbClr val="FF0000"/>
                </a:solidFill>
              </a:rPr>
              <a:t>40%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C6B00B0-EBBF-4F76-9773-8439F1113268}"/>
              </a:ext>
            </a:extLst>
          </p:cNvPr>
          <p:cNvSpPr txBox="1"/>
          <p:nvPr/>
        </p:nvSpPr>
        <p:spPr>
          <a:xfrm>
            <a:off x="6743486" y="1469787"/>
            <a:ext cx="79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≥</a:t>
            </a:r>
            <a:r>
              <a:rPr lang="en-US" altLang="zh-CN" dirty="0">
                <a:solidFill>
                  <a:srgbClr val="FF0000"/>
                </a:solidFill>
              </a:rPr>
              <a:t>40%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BFE029-7483-48D4-BE49-F30E9F1D506D}"/>
              </a:ext>
            </a:extLst>
          </p:cNvPr>
          <p:cNvSpPr txBox="1"/>
          <p:nvPr/>
        </p:nvSpPr>
        <p:spPr>
          <a:xfrm>
            <a:off x="7345905" y="1479193"/>
            <a:ext cx="79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≥</a:t>
            </a:r>
            <a:r>
              <a:rPr lang="en-US" altLang="zh-CN" dirty="0">
                <a:solidFill>
                  <a:srgbClr val="FF0000"/>
                </a:solidFill>
              </a:rPr>
              <a:t>40%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 descr="电脑屏幕截图&#10;&#10;描述已自动生成">
            <a:extLst>
              <a:ext uri="{FF2B5EF4-FFF2-40B4-BE49-F238E27FC236}">
                <a16:creationId xmlns:a16="http://schemas.microsoft.com/office/drawing/2014/main" id="{0405C6C3-760C-4B44-BDF1-452E06D3F59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85" y="4381502"/>
            <a:ext cx="9285791" cy="2181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070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地图上有字&#10;&#10;描述已自动生成">
            <a:extLst>
              <a:ext uri="{FF2B5EF4-FFF2-40B4-BE49-F238E27FC236}">
                <a16:creationId xmlns:a16="http://schemas.microsoft.com/office/drawing/2014/main" id="{5DA5A07F-2922-4DB5-B526-4EDF307B583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91" y="1847850"/>
            <a:ext cx="7443309" cy="423913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05640C3-F404-4A7F-9A13-63F415859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Where can you serve your guests? (Neighborhood)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2670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ACA4C-5A9E-450A-968D-88BCE9324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What will you offer them?</a:t>
            </a:r>
            <a:endParaRPr lang="zh-CN" altLang="en-US" dirty="0"/>
          </a:p>
        </p:txBody>
      </p: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F2465F5A-C959-418F-BC76-FC334486180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2290763"/>
            <a:ext cx="10515600" cy="2409697"/>
          </a:xfrm>
          <a:prstGeom prst="rect">
            <a:avLst/>
          </a:prstGeom>
        </p:spPr>
      </p:pic>
      <p:pic>
        <p:nvPicPr>
          <p:cNvPr id="6" name="图片 5" descr="手机屏幕的截图&#10;&#10;描述已自动生成">
            <a:extLst>
              <a:ext uri="{FF2B5EF4-FFF2-40B4-BE49-F238E27FC236}">
                <a16:creationId xmlns:a16="http://schemas.microsoft.com/office/drawing/2014/main" id="{17C43666-19E6-412C-9871-2EA869F09C8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b="734"/>
          <a:stretch/>
        </p:blipFill>
        <p:spPr bwMode="auto">
          <a:xfrm>
            <a:off x="1007428" y="4667550"/>
            <a:ext cx="5033645" cy="21766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8DD698DE-EFFE-4CC1-AB18-392CDB62EBFB}"/>
              </a:ext>
            </a:extLst>
          </p:cNvPr>
          <p:cNvSpPr/>
          <p:nvPr/>
        </p:nvSpPr>
        <p:spPr>
          <a:xfrm>
            <a:off x="3524251" y="3095625"/>
            <a:ext cx="333374" cy="26416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363C81E-45EA-4B22-AE31-1170FE686EB4}"/>
              </a:ext>
            </a:extLst>
          </p:cNvPr>
          <p:cNvSpPr/>
          <p:nvPr/>
        </p:nvSpPr>
        <p:spPr>
          <a:xfrm>
            <a:off x="4505326" y="3114675"/>
            <a:ext cx="333374" cy="26416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4EE888A-0627-4F2C-8615-ACDEFCE634E3}"/>
              </a:ext>
            </a:extLst>
          </p:cNvPr>
          <p:cNvSpPr/>
          <p:nvPr/>
        </p:nvSpPr>
        <p:spPr>
          <a:xfrm>
            <a:off x="4505326" y="2850515"/>
            <a:ext cx="333374" cy="26416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360EA03-8B89-445A-86B3-CFEC8EBAB9A9}"/>
              </a:ext>
            </a:extLst>
          </p:cNvPr>
          <p:cNvSpPr/>
          <p:nvPr/>
        </p:nvSpPr>
        <p:spPr>
          <a:xfrm>
            <a:off x="4505326" y="2306479"/>
            <a:ext cx="333374" cy="26416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27627EB-3819-4860-8297-CF4C64B9E6F4}"/>
              </a:ext>
            </a:extLst>
          </p:cNvPr>
          <p:cNvSpPr/>
          <p:nvPr/>
        </p:nvSpPr>
        <p:spPr>
          <a:xfrm>
            <a:off x="4505326" y="3372961"/>
            <a:ext cx="333374" cy="26416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9C7AFFF-A3F8-4A28-B5D3-8EE4B9CB3899}"/>
              </a:ext>
            </a:extLst>
          </p:cNvPr>
          <p:cNvSpPr/>
          <p:nvPr/>
        </p:nvSpPr>
        <p:spPr>
          <a:xfrm>
            <a:off x="4505326" y="3942111"/>
            <a:ext cx="333374" cy="26416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CFCEDF9-761A-4CC5-AEAD-3C05E010331D}"/>
              </a:ext>
            </a:extLst>
          </p:cNvPr>
          <p:cNvSpPr/>
          <p:nvPr/>
        </p:nvSpPr>
        <p:spPr>
          <a:xfrm>
            <a:off x="7186615" y="3114675"/>
            <a:ext cx="333374" cy="26416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0E51A37-143D-45AA-BE06-57CD544F22A8}"/>
              </a:ext>
            </a:extLst>
          </p:cNvPr>
          <p:cNvSpPr/>
          <p:nvPr/>
        </p:nvSpPr>
        <p:spPr>
          <a:xfrm>
            <a:off x="9639301" y="3637121"/>
            <a:ext cx="333374" cy="26416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125C79E-48DB-4D1D-AAF0-B76FD6057DF4}"/>
              </a:ext>
            </a:extLst>
          </p:cNvPr>
          <p:cNvSpPr/>
          <p:nvPr/>
        </p:nvSpPr>
        <p:spPr>
          <a:xfrm>
            <a:off x="9639301" y="3072924"/>
            <a:ext cx="333374" cy="26416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B262AFC-ADA6-44F9-A371-8043DA35F5C9}"/>
              </a:ext>
            </a:extLst>
          </p:cNvPr>
          <p:cNvSpPr/>
          <p:nvPr/>
        </p:nvSpPr>
        <p:spPr>
          <a:xfrm>
            <a:off x="9639301" y="2808764"/>
            <a:ext cx="333374" cy="26416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E157586-AEF4-4A52-A58E-0D47141923ED}"/>
              </a:ext>
            </a:extLst>
          </p:cNvPr>
          <p:cNvSpPr/>
          <p:nvPr/>
        </p:nvSpPr>
        <p:spPr>
          <a:xfrm>
            <a:off x="9639301" y="2544604"/>
            <a:ext cx="333374" cy="26416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E142AAB-89A2-467E-AB24-860917CE8AF3}"/>
              </a:ext>
            </a:extLst>
          </p:cNvPr>
          <p:cNvSpPr/>
          <p:nvPr/>
        </p:nvSpPr>
        <p:spPr>
          <a:xfrm>
            <a:off x="4750594" y="3646344"/>
            <a:ext cx="333374" cy="26416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2640B03-E855-469E-8074-EF66D3CEEED7}"/>
              </a:ext>
            </a:extLst>
          </p:cNvPr>
          <p:cNvSpPr/>
          <p:nvPr/>
        </p:nvSpPr>
        <p:spPr>
          <a:xfrm>
            <a:off x="4750594" y="3361769"/>
            <a:ext cx="333374" cy="26416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900EDA6-7B8F-4DD2-A122-7C101E788083}"/>
              </a:ext>
            </a:extLst>
          </p:cNvPr>
          <p:cNvSpPr/>
          <p:nvPr/>
        </p:nvSpPr>
        <p:spPr>
          <a:xfrm>
            <a:off x="5005386" y="3361769"/>
            <a:ext cx="333374" cy="26416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8DB6113-FBE1-4FF0-9A27-5EC27A08EE29}"/>
              </a:ext>
            </a:extLst>
          </p:cNvPr>
          <p:cNvSpPr/>
          <p:nvPr/>
        </p:nvSpPr>
        <p:spPr>
          <a:xfrm>
            <a:off x="8935640" y="3382184"/>
            <a:ext cx="333374" cy="264160"/>
          </a:xfrm>
          <a:prstGeom prst="ellipse">
            <a:avLst/>
          </a:prstGeom>
          <a:solidFill>
            <a:schemeClr val="accent1">
              <a:alpha val="50196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8F43360-28B5-4402-9BCE-CE633033B38C}"/>
              </a:ext>
            </a:extLst>
          </p:cNvPr>
          <p:cNvCxnSpPr>
            <a:cxnSpLocks/>
          </p:cNvCxnSpPr>
          <p:nvPr/>
        </p:nvCxnSpPr>
        <p:spPr>
          <a:xfrm flipV="1">
            <a:off x="4729757" y="2185702"/>
            <a:ext cx="375047" cy="12065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60405ED-CF76-4A0B-A238-1D3CA37209EB}"/>
              </a:ext>
            </a:extLst>
          </p:cNvPr>
          <p:cNvSpPr txBox="1"/>
          <p:nvPr/>
        </p:nvSpPr>
        <p:spPr>
          <a:xfrm>
            <a:off x="838200" y="1457733"/>
            <a:ext cx="276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800" b="1" dirty="0">
                <a:solidFill>
                  <a:srgbClr val="FF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thnic cuisines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BE8B004-56DC-40FA-BBA7-B8A7BA64B55D}"/>
              </a:ext>
            </a:extLst>
          </p:cNvPr>
          <p:cNvSpPr txBox="1"/>
          <p:nvPr/>
        </p:nvSpPr>
        <p:spPr>
          <a:xfrm>
            <a:off x="4926803" y="1581622"/>
            <a:ext cx="4588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he least competition for the new upcoming restaurant in corresponding neighborhood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273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C6C72-4E79-45CA-8D0E-CFE44D43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When will they come to your restaurant? </a:t>
            </a:r>
            <a:endParaRPr lang="zh-CN" altLang="en-US" dirty="0"/>
          </a:p>
        </p:txBody>
      </p:sp>
      <p:pic>
        <p:nvPicPr>
          <p:cNvPr id="5" name="内容占位符 4" descr="图片包含 游戏机, 截图&#10;&#10;描述已自动生成">
            <a:extLst>
              <a:ext uri="{FF2B5EF4-FFF2-40B4-BE49-F238E27FC236}">
                <a16:creationId xmlns:a16="http://schemas.microsoft.com/office/drawing/2014/main" id="{60A5B417-DE64-4EA4-8D4D-7B656A9AA3C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7"/>
          <a:stretch/>
        </p:blipFill>
        <p:spPr>
          <a:xfrm>
            <a:off x="838200" y="3885466"/>
            <a:ext cx="6096000" cy="28623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9B7706D-CBA9-4073-A9C0-2A0CAD6341D8}"/>
              </a:ext>
            </a:extLst>
          </p:cNvPr>
          <p:cNvSpPr txBox="1"/>
          <p:nvPr/>
        </p:nvSpPr>
        <p:spPr>
          <a:xfrm>
            <a:off x="390526" y="1674674"/>
            <a:ext cx="10191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266700" algn="just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Paisley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weeknights, weekends, and holidays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It will be better for the restaurant provide both eat in and takeaway services.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28600" indent="266700" algn="just"/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Downtown, Oliver, Strathcona, Queen Alexandra, Empire park, and Westmount: 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lunch hours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weeknights, weekends, and holidays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 It would be a good idea to offer business lunches and setup afternoon happy hours.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0455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324</Words>
  <Application>Microsoft Office PowerPoint</Application>
  <PresentationFormat>宽屏</PresentationFormat>
  <Paragraphs>32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Opening  a restaurant in Edmonton</vt:lpstr>
      <vt:lpstr>Data acquisition and cleaning</vt:lpstr>
      <vt:lpstr>Is it a safe place to startup a business?</vt:lpstr>
      <vt:lpstr>Is it a proper place to startup a business? </vt:lpstr>
      <vt:lpstr>Who will the target customers be?</vt:lpstr>
      <vt:lpstr>Where can you serve your guests?</vt:lpstr>
      <vt:lpstr>Where can you serve your guests? (Neighborhood)</vt:lpstr>
      <vt:lpstr>What will you offer them?</vt:lpstr>
      <vt:lpstr>When will they come to your restaurant? </vt:lpstr>
      <vt:lpstr>Conclusion and 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 a restaurant in Edmonton</dc:title>
  <dc:creator> </dc:creator>
  <cp:lastModifiedBy> </cp:lastModifiedBy>
  <cp:revision>9</cp:revision>
  <dcterms:created xsi:type="dcterms:W3CDTF">2020-08-10T12:21:07Z</dcterms:created>
  <dcterms:modified xsi:type="dcterms:W3CDTF">2020-08-10T13:34:20Z</dcterms:modified>
</cp:coreProperties>
</file>